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59" r:id="rId5"/>
    <p:sldId id="260" r:id="rId6"/>
    <p:sldId id="261" r:id="rId7"/>
    <p:sldId id="262" r:id="rId8"/>
    <p:sldId id="274" r:id="rId9"/>
    <p:sldId id="276" r:id="rId10"/>
    <p:sldId id="277" r:id="rId11"/>
    <p:sldId id="279" r:id="rId12"/>
    <p:sldId id="278" r:id="rId13"/>
    <p:sldId id="280" r:id="rId14"/>
    <p:sldId id="282" r:id="rId15"/>
    <p:sldId id="283" r:id="rId16"/>
    <p:sldId id="284" r:id="rId17"/>
    <p:sldId id="281" r:id="rId18"/>
    <p:sldId id="285" r:id="rId19"/>
    <p:sldId id="286" r:id="rId20"/>
    <p:sldId id="287" r:id="rId21"/>
  </p:sldIdLst>
  <p:sldSz cx="12192000" cy="6858000"/>
  <p:notesSz cx="6889750" cy="1002188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8889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069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269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823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271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77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457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07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04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9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3620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2634B-0474-413D-932D-7CC39FE3F1DF}" type="datetimeFigureOut">
              <a:rPr lang="fr-FR" smtClean="0"/>
              <a:t>07/10/2023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E5746-1EF4-474E-8BA0-259BA9F6BF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freecadweb.org/Download/fr" TargetMode="External"/><Relationship Id="rId2" Type="http://schemas.openxmlformats.org/officeDocument/2006/relationships/hyperlink" Target="https://www.freecadweb.org/downloads.php?lang=fr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101943" cy="2387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CREPP 2023-2024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5300" dirty="0" smtClean="0"/>
              <a:t>De la conception 3D à l’impression 3D</a:t>
            </a:r>
            <a:endParaRPr lang="fr-FR" sz="53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2377" y="3976507"/>
            <a:ext cx="9144000" cy="2197870"/>
          </a:xfrm>
        </p:spPr>
        <p:txBody>
          <a:bodyPr>
            <a:normAutofit fontScale="850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pPr marL="571500" indent="-571500">
              <a:buFontTx/>
              <a:buChar char="-"/>
            </a:pPr>
            <a:r>
              <a:rPr lang="fr-FR" sz="3600" dirty="0" smtClean="0"/>
              <a:t>CAO 3D FREECAD</a:t>
            </a:r>
          </a:p>
          <a:p>
            <a:pPr marL="571500" indent="-571500">
              <a:buFontTx/>
              <a:buChar char="-"/>
            </a:pPr>
            <a:endParaRPr lang="fr-FR" sz="3600" dirty="0" smtClean="0"/>
          </a:p>
          <a:p>
            <a:r>
              <a:rPr lang="fr-FR" sz="3600" dirty="0" smtClean="0"/>
              <a:t>- Slicer (trancheur) PRUSASLICER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85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557349" y="426720"/>
            <a:ext cx="3450945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5.1 les différentes zones de l’écran</a:t>
            </a:r>
          </a:p>
          <a:p>
            <a:endParaRPr lang="fr-FR" sz="3200" dirty="0" smtClean="0"/>
          </a:p>
          <a:p>
            <a:r>
              <a:rPr lang="fr-FR" sz="3200" dirty="0" smtClean="0"/>
              <a:t>1 </a:t>
            </a:r>
            <a:r>
              <a:rPr lang="fr-FR" dirty="0" smtClean="0"/>
              <a:t>- Zone de travail de l’utilisateur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733" y="335484"/>
            <a:ext cx="6398218" cy="5676510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10057875" y="5614367"/>
            <a:ext cx="696685" cy="4702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105562" y="5977355"/>
            <a:ext cx="702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Mode de manipulation de  l’objet (ici avec la souris : touche de gauche : rotation de l’objet, touche de droite: déplacement de l’objet, molette : augmentation ou diminution de la taille de l’objet)</a:t>
            </a:r>
            <a:endParaRPr lang="fr-FR" dirty="0"/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2869475" y="888274"/>
            <a:ext cx="8164285" cy="20726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 flipV="1">
            <a:off x="2869476" y="3016134"/>
            <a:ext cx="8617130" cy="22438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H="1">
            <a:off x="2869476" y="1245326"/>
            <a:ext cx="4184467" cy="16023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705207" y="2725681"/>
            <a:ext cx="4511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Référentiels de l’objet</a:t>
            </a:r>
          </a:p>
          <a:p>
            <a:endParaRPr lang="fr-FR" dirty="0"/>
          </a:p>
          <a:p>
            <a:r>
              <a:rPr lang="fr-FR" dirty="0" smtClean="0"/>
              <a:t>A noter que les plans (XY,XZ,YZ) n’apparaissent dans la fenêtre que lorsqu’une primitive est active dans l’arborescence (double clic sur la primitive)</a:t>
            </a:r>
            <a:endParaRPr lang="fr-FR" dirty="0"/>
          </a:p>
        </p:txBody>
      </p:sp>
      <p:cxnSp>
        <p:nvCxnSpPr>
          <p:cNvPr id="19" name="Connecteur droit avec flèche 18"/>
          <p:cNvCxnSpPr/>
          <p:nvPr/>
        </p:nvCxnSpPr>
        <p:spPr>
          <a:xfrm flipH="1">
            <a:off x="2960823" y="3997234"/>
            <a:ext cx="6879863" cy="14630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883826" y="5088664"/>
            <a:ext cx="20769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Primitive sélectionnée dans l’arborescence (zone 3)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76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04800" y="296091"/>
            <a:ext cx="5625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2</a:t>
            </a:r>
            <a:r>
              <a:rPr lang="fr-FR" dirty="0" smtClean="0"/>
              <a:t> – Zone des menus (exemple sur atelier  »Part Design ») 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40247"/>
            <a:ext cx="11673323" cy="1353927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198880" y="983133"/>
            <a:ext cx="5588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Menu standard pour tous les ateliers FREECAD et qui contient les opérations de base (en rouge)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304800" y="1740247"/>
            <a:ext cx="6410325" cy="97595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rme libre 5"/>
          <p:cNvSpPr/>
          <p:nvPr/>
        </p:nvSpPr>
        <p:spPr>
          <a:xfrm>
            <a:off x="304800" y="2417210"/>
            <a:ext cx="9858375" cy="711654"/>
          </a:xfrm>
          <a:custGeom>
            <a:avLst/>
            <a:gdLst>
              <a:gd name="connsiteX0" fmla="*/ 6543675 w 9858375"/>
              <a:gd name="connsiteY0" fmla="*/ 0 h 695325"/>
              <a:gd name="connsiteX1" fmla="*/ 9848850 w 9858375"/>
              <a:gd name="connsiteY1" fmla="*/ 0 h 695325"/>
              <a:gd name="connsiteX2" fmla="*/ 9858375 w 9858375"/>
              <a:gd name="connsiteY2" fmla="*/ 695325 h 695325"/>
              <a:gd name="connsiteX3" fmla="*/ 0 w 9858375"/>
              <a:gd name="connsiteY3" fmla="*/ 685800 h 695325"/>
              <a:gd name="connsiteX4" fmla="*/ 9525 w 9858375"/>
              <a:gd name="connsiteY4" fmla="*/ 333375 h 695325"/>
              <a:gd name="connsiteX5" fmla="*/ 6477000 w 9858375"/>
              <a:gd name="connsiteY5" fmla="*/ 333375 h 695325"/>
              <a:gd name="connsiteX6" fmla="*/ 6486525 w 9858375"/>
              <a:gd name="connsiteY6" fmla="*/ 9525 h 695325"/>
              <a:gd name="connsiteX7" fmla="*/ 6543675 w 9858375"/>
              <a:gd name="connsiteY7" fmla="*/ 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8375" h="695325">
                <a:moveTo>
                  <a:pt x="6543675" y="0"/>
                </a:moveTo>
                <a:lnTo>
                  <a:pt x="9848850" y="0"/>
                </a:lnTo>
                <a:lnTo>
                  <a:pt x="9858375" y="695325"/>
                </a:lnTo>
                <a:lnTo>
                  <a:pt x="0" y="685800"/>
                </a:lnTo>
                <a:lnTo>
                  <a:pt x="9525" y="333375"/>
                </a:lnTo>
                <a:lnTo>
                  <a:pt x="6477000" y="333375"/>
                </a:lnTo>
                <a:lnTo>
                  <a:pt x="6486525" y="9525"/>
                </a:lnTo>
                <a:lnTo>
                  <a:pt x="6543675" y="0"/>
                </a:lnTo>
                <a:close/>
              </a:path>
            </a:pathLst>
          </a:custGeom>
          <a:noFill/>
          <a:ln w="444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320799" y="3127537"/>
            <a:ext cx="8842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Menu spécifique de l’atelier « Part Design » qui contient toutes les fonctions de construction et de mesure (en bleu)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8620900" y="1073694"/>
            <a:ext cx="18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Sélecteur d’Atelier</a:t>
            </a:r>
            <a:endParaRPr lang="fr-FR" dirty="0"/>
          </a:p>
        </p:txBody>
      </p:sp>
      <p:cxnSp>
        <p:nvCxnSpPr>
          <p:cNvPr id="10" name="Connecteur droit avec flèche 9"/>
          <p:cNvCxnSpPr>
            <a:stCxn id="8" idx="1"/>
          </p:cNvCxnSpPr>
          <p:nvPr/>
        </p:nvCxnSpPr>
        <p:spPr>
          <a:xfrm flipH="1">
            <a:off x="4663440" y="1258360"/>
            <a:ext cx="3957460" cy="96986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5840" y="194569"/>
            <a:ext cx="1686160" cy="539190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25" y="5407240"/>
            <a:ext cx="6325235" cy="124266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25" y="4165530"/>
            <a:ext cx="9764402" cy="106798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38125" y="4165530"/>
            <a:ext cx="6325235" cy="74942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238124" y="5407240"/>
            <a:ext cx="6325235" cy="895287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7707285" y="4637842"/>
            <a:ext cx="1237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Atelier Part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6937267" y="6302527"/>
            <a:ext cx="1276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Atelier Path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152400" y="3796198"/>
            <a:ext cx="2425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Autre  exemple d’atelier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949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00595" y="478972"/>
            <a:ext cx="7507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3 </a:t>
            </a:r>
            <a:r>
              <a:rPr lang="fr-FR" dirty="0" smtClean="0"/>
              <a:t>– La vue combinée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615" y="119124"/>
            <a:ext cx="3593938" cy="651401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00595" y="1665323"/>
            <a:ext cx="48995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vue arborescente </a:t>
            </a:r>
            <a:r>
              <a:rPr lang="fr-FR" dirty="0" smtClean="0"/>
              <a:t>qui </a:t>
            </a:r>
            <a:r>
              <a:rPr lang="fr-FR" dirty="0"/>
              <a:t>montre l'historique et la hiérarchie de construction </a:t>
            </a:r>
            <a:r>
              <a:rPr lang="fr-FR" dirty="0" smtClean="0"/>
              <a:t>des </a:t>
            </a:r>
            <a:r>
              <a:rPr lang="fr-FR" dirty="0"/>
              <a:t>objets dans </a:t>
            </a:r>
            <a:r>
              <a:rPr lang="fr-FR" dirty="0" smtClean="0"/>
              <a:t>le document/body </a:t>
            </a:r>
          </a:p>
          <a:p>
            <a:endParaRPr lang="fr-FR" dirty="0"/>
          </a:p>
          <a:p>
            <a:r>
              <a:rPr lang="fr-FR" dirty="0" smtClean="0"/>
              <a:t>il </a:t>
            </a:r>
            <a:r>
              <a:rPr lang="fr-FR" dirty="0"/>
              <a:t>peut également afficher le panneau des tâches pour les commandes </a:t>
            </a:r>
            <a:r>
              <a:rPr lang="fr-FR" dirty="0" smtClean="0"/>
              <a:t>actives (double clic sur un objet de l’arborescence pour l’éditer)</a:t>
            </a:r>
            <a:endParaRPr lang="fr-FR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00595" y="4323862"/>
            <a:ext cx="42914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r>
              <a:rPr lang="fr-FR" dirty="0" smtClean="0"/>
              <a:t>L'éditeur </a:t>
            </a:r>
            <a:r>
              <a:rPr lang="fr-FR" dirty="0"/>
              <a:t>de </a:t>
            </a:r>
            <a:r>
              <a:rPr lang="fr-FR" dirty="0" smtClean="0"/>
              <a:t>propriétés </a:t>
            </a:r>
            <a:r>
              <a:rPr lang="fr-FR" dirty="0"/>
              <a:t>qui </a:t>
            </a:r>
            <a:r>
              <a:rPr lang="fr-FR" dirty="0" smtClean="0"/>
              <a:t>permet </a:t>
            </a:r>
            <a:r>
              <a:rPr lang="fr-FR" dirty="0"/>
              <a:t>d'afficher et de modifier les propriétés des objets </a:t>
            </a:r>
            <a:r>
              <a:rPr lang="fr-FR" dirty="0" smtClean="0"/>
              <a:t>sélectionnés sans être obligé de l’éditer (simple clic)</a:t>
            </a:r>
            <a:endParaRPr lang="fr-FR" dirty="0"/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3219427" y="713243"/>
            <a:ext cx="147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Nom du document</a:t>
            </a:r>
            <a:endParaRPr lang="fr-FR" dirty="0"/>
          </a:p>
        </p:txBody>
      </p:sp>
      <p:cxnSp>
        <p:nvCxnSpPr>
          <p:cNvPr id="8" name="Connecteur droit avec flèche 7"/>
          <p:cNvCxnSpPr/>
          <p:nvPr/>
        </p:nvCxnSpPr>
        <p:spPr>
          <a:xfrm flipV="1">
            <a:off x="5087087" y="587400"/>
            <a:ext cx="608161" cy="151751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081" y="119124"/>
            <a:ext cx="3160212" cy="6514011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>
            <a:off x="4623053" y="1036408"/>
            <a:ext cx="670048" cy="1741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4068027" y="3683726"/>
            <a:ext cx="1323140" cy="104287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flipV="1">
            <a:off x="5087087" y="587400"/>
            <a:ext cx="4562010" cy="24617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9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241" y="478973"/>
            <a:ext cx="8441267" cy="591114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00595" y="478972"/>
            <a:ext cx="7507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4 </a:t>
            </a:r>
            <a:r>
              <a:rPr lang="fr-FR" dirty="0" smtClean="0"/>
              <a:t>– La vue de rapport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801681" y="4635793"/>
            <a:ext cx="270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vue rapport (ou fenêtre de sortie) qui est la fenêtre où </a:t>
            </a:r>
            <a:r>
              <a:rPr lang="fr-FR" dirty="0" smtClean="0"/>
              <a:t>FREECAD </a:t>
            </a:r>
            <a:r>
              <a:rPr lang="fr-FR" dirty="0"/>
              <a:t>affiche des messages, avertissements et erreurs.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957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40080" y="548640"/>
            <a:ext cx="845166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sz="1600" b="1" dirty="0" smtClean="0"/>
              <a:t>5.2 Les </a:t>
            </a:r>
            <a:r>
              <a:rPr lang="fr-FR" sz="1600" b="1" dirty="0"/>
              <a:t>principales primitives de l’atelier « Part Design </a:t>
            </a:r>
            <a:r>
              <a:rPr lang="fr-FR" sz="1600" b="1" dirty="0" smtClean="0"/>
              <a:t>»</a:t>
            </a:r>
          </a:p>
          <a:p>
            <a:pPr marL="0" lvl="1"/>
            <a:endParaRPr lang="fr-FR" sz="1600" b="1" dirty="0"/>
          </a:p>
          <a:p>
            <a:pPr marL="342900" lvl="1" indent="-342900">
              <a:buAutoNum type="alphaUcParenR"/>
            </a:pPr>
            <a:r>
              <a:rPr lang="fr-FR" sz="1600" dirty="0" smtClean="0"/>
              <a:t>Les primitives additives</a:t>
            </a:r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457200" lvl="2"/>
            <a:r>
              <a:rPr lang="fr-FR" sz="1600" dirty="0" smtClean="0"/>
              <a:t>Les volumes de base :                                                  les volumes générés depuis une esquisse</a:t>
            </a:r>
          </a:p>
          <a:p>
            <a:pPr lvl="6" indent="-457200"/>
            <a:r>
              <a:rPr lang="fr-FR" sz="1600" dirty="0" smtClean="0"/>
              <a:t>                                             </a:t>
            </a:r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342900" lvl="1" indent="-342900">
              <a:buAutoNum type="alphaUcParenR"/>
            </a:pPr>
            <a:endParaRPr lang="fr-FR" sz="1600" dirty="0" smtClean="0"/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342900" lvl="1" indent="-342900">
              <a:buAutoNum type="alphaUcParenR"/>
            </a:pPr>
            <a:endParaRPr lang="fr-FR" sz="1600" dirty="0" smtClean="0"/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342900" lvl="1" indent="-342900">
              <a:buAutoNum type="alphaUcParenR"/>
            </a:pPr>
            <a:endParaRPr lang="fr-FR" sz="1600" dirty="0" smtClean="0"/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342900" lvl="1" indent="-342900">
              <a:buFont typeface="+mj-lt"/>
              <a:buAutoNum type="alphaUcParenR"/>
            </a:pPr>
            <a:r>
              <a:rPr lang="fr-FR" sz="1600" dirty="0" smtClean="0"/>
              <a:t>Les primitives soustractives                                          </a:t>
            </a:r>
            <a:r>
              <a:rPr lang="fr-FR" sz="1600" dirty="0"/>
              <a:t>les volumes </a:t>
            </a:r>
            <a:r>
              <a:rPr lang="fr-FR" sz="1600" dirty="0" smtClean="0"/>
              <a:t>soustraits </a:t>
            </a:r>
            <a:r>
              <a:rPr lang="fr-FR" sz="1600" dirty="0"/>
              <a:t>depuis une </a:t>
            </a:r>
            <a:r>
              <a:rPr lang="fr-FR" sz="1600" dirty="0" smtClean="0"/>
              <a:t>esquisse </a:t>
            </a:r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342900" lvl="1" indent="-342900">
              <a:buAutoNum type="alphaUcParenR"/>
            </a:pPr>
            <a:endParaRPr lang="fr-FR" sz="1600" dirty="0" smtClean="0"/>
          </a:p>
          <a:p>
            <a:pPr marL="342900" lvl="1" indent="-342900">
              <a:buAutoNum type="alphaUcParenR"/>
            </a:pPr>
            <a:endParaRPr lang="fr-FR" sz="1600" dirty="0"/>
          </a:p>
          <a:p>
            <a:pPr marL="342900" lvl="1" indent="-342900">
              <a:buAutoNum type="alphaUcParenR"/>
            </a:pPr>
            <a:endParaRPr lang="fr-FR" sz="1600" dirty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548" y="1626601"/>
            <a:ext cx="1952898" cy="215295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649" y="1494647"/>
            <a:ext cx="2314898" cy="47631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548" y="4361065"/>
            <a:ext cx="2200582" cy="214342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7724" y="3685269"/>
            <a:ext cx="2724530" cy="46679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229441" y="1806092"/>
            <a:ext cx="41377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 smtClean="0"/>
              <a:t>La protrusion d’une esquisse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La révolution d’une esquisse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Lissage de profil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Balayage d’une esquisse sur un chemin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Balayage d’une esquisse le long d’une hélice</a:t>
            </a:r>
            <a:endParaRPr lang="fr-FR" sz="1600" dirty="0"/>
          </a:p>
        </p:txBody>
      </p:sp>
      <p:sp>
        <p:nvSpPr>
          <p:cNvPr id="8" name="ZoneTexte 7"/>
          <p:cNvSpPr txBox="1"/>
          <p:nvPr/>
        </p:nvSpPr>
        <p:spPr>
          <a:xfrm>
            <a:off x="5333944" y="4520959"/>
            <a:ext cx="54681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 smtClean="0"/>
              <a:t>cavité à partir d’une esquisse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perçage à partir d’une esquisse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rainure </a:t>
            </a:r>
            <a:r>
              <a:rPr lang="fr-FR" sz="1600" dirty="0"/>
              <a:t>à partir d’une esquisse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Balayage d’une esquisse sur un chemin en soustraction</a:t>
            </a:r>
          </a:p>
          <a:p>
            <a:pPr marL="285750" indent="-285750">
              <a:buFontTx/>
              <a:buChar char="-"/>
            </a:pPr>
            <a:r>
              <a:rPr lang="fr-FR" sz="1600" dirty="0" smtClean="0"/>
              <a:t>Balayage d’une esquisse le long d’une hélice en soustraction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7552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58240" y="425331"/>
            <a:ext cx="109321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fr-FR" sz="1600" b="1" dirty="0"/>
              <a:t>5.2 Les principales primitives de l’atelier « Part Design </a:t>
            </a:r>
            <a:r>
              <a:rPr lang="fr-FR" sz="1600" b="1" dirty="0" smtClean="0"/>
              <a:t>» (suite)</a:t>
            </a:r>
            <a:endParaRPr lang="fr-FR" sz="1600" b="1" dirty="0"/>
          </a:p>
          <a:p>
            <a:pPr marL="0" lvl="1"/>
            <a:endParaRPr lang="fr-FR" sz="1600" b="1" dirty="0"/>
          </a:p>
          <a:p>
            <a:pPr marL="0" lvl="1"/>
            <a:r>
              <a:rPr lang="fr-FR" sz="1600" dirty="0" smtClean="0"/>
              <a:t>C) Les transformations des objets déjà créés</a:t>
            </a:r>
            <a:endParaRPr lang="fr-FR" sz="1600" dirty="0"/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La symétrie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La répétition linéaire</a:t>
            </a:r>
          </a:p>
          <a:p>
            <a:pPr marL="285750" lvl="1" indent="-285750">
              <a:buFontTx/>
              <a:buChar char="-"/>
            </a:pPr>
            <a:r>
              <a:rPr lang="fr-FR" sz="1600" dirty="0"/>
              <a:t>La répétition </a:t>
            </a:r>
            <a:r>
              <a:rPr lang="fr-FR" sz="1600" dirty="0" smtClean="0"/>
              <a:t>circulaire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La transformation multiple (combinaison des précédentes)</a:t>
            </a:r>
            <a:endParaRPr lang="fr-FR" sz="1600" dirty="0"/>
          </a:p>
          <a:p>
            <a:pPr marL="285750" lvl="1" indent="-285750">
              <a:buFontTx/>
              <a:buChar char="-"/>
            </a:pPr>
            <a:endParaRPr lang="fr-FR" sz="1600" dirty="0" smtClean="0"/>
          </a:p>
          <a:p>
            <a:pPr marL="0" lvl="1"/>
            <a:r>
              <a:rPr lang="fr-FR" sz="1600" dirty="0" smtClean="0"/>
              <a:t>D) Les transformations complémentaires</a:t>
            </a:r>
            <a:endParaRPr lang="fr-FR" sz="1600" dirty="0"/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Le congé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Le chanfrein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La dépouille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La coque</a:t>
            </a:r>
          </a:p>
          <a:p>
            <a:pPr marL="285750" lvl="1" indent="-285750">
              <a:buFontTx/>
              <a:buChar char="-"/>
            </a:pPr>
            <a:endParaRPr lang="fr-FR" sz="1600" dirty="0"/>
          </a:p>
          <a:p>
            <a:pPr marL="0" lvl="1"/>
            <a:r>
              <a:rPr lang="fr-FR" sz="1600" dirty="0" smtClean="0"/>
              <a:t>E) </a:t>
            </a:r>
            <a:r>
              <a:rPr lang="fr-FR" sz="1600" dirty="0"/>
              <a:t>Fonction de </a:t>
            </a:r>
            <a:r>
              <a:rPr lang="fr-FR" sz="1600" dirty="0" smtClean="0"/>
              <a:t>mesure de cotes</a:t>
            </a:r>
            <a:endParaRPr lang="fr-FR" sz="1600" dirty="0"/>
          </a:p>
          <a:p>
            <a:pPr marL="0" lvl="1"/>
            <a:endParaRPr lang="fr-FR" sz="1600" dirty="0"/>
          </a:p>
          <a:p>
            <a:pPr marL="0" lvl="1"/>
            <a:endParaRPr lang="fr-FR" sz="1600" dirty="0" smtClean="0"/>
          </a:p>
          <a:p>
            <a:pPr marL="0" lvl="1"/>
            <a:r>
              <a:rPr lang="fr-FR" sz="1600" dirty="0" smtClean="0"/>
              <a:t>F) Fonction autres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Créer une nouvelle pièce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Créer un nouveau groupe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Créer un lien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Créer un nouveau corps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Accès à l’atelier « </a:t>
            </a:r>
            <a:r>
              <a:rPr lang="fr-FR" sz="1600" dirty="0" err="1" smtClean="0"/>
              <a:t>Sketcher</a:t>
            </a:r>
            <a:r>
              <a:rPr lang="fr-FR" sz="1600" dirty="0" smtClean="0"/>
              <a:t> »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… </a:t>
            </a:r>
          </a:p>
          <a:p>
            <a:pPr marL="285750" lvl="1" indent="-285750">
              <a:buFontTx/>
              <a:buChar char="-"/>
            </a:pPr>
            <a:r>
              <a:rPr lang="fr-FR" sz="1600" dirty="0" smtClean="0"/>
              <a:t>Dessiner un mouton </a:t>
            </a:r>
            <a:r>
              <a:rPr lang="fr-FR" sz="1600" dirty="0" smtClean="0">
                <a:sym typeface="Wingdings" panose="05000000000000000000" pitchFamily="2" charset="2"/>
              </a:rPr>
              <a:t></a:t>
            </a:r>
            <a:endParaRPr lang="fr-FR" sz="1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580" y="888017"/>
            <a:ext cx="1895740" cy="42868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054" y="2333545"/>
            <a:ext cx="1905266" cy="38105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427" y="4495582"/>
            <a:ext cx="5759476" cy="35739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791" y="3782906"/>
            <a:ext cx="3277057" cy="4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43" y="1127759"/>
            <a:ext cx="11008393" cy="552559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31520" y="496389"/>
            <a:ext cx="3418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5.3 Aperçu de l’atelier « </a:t>
            </a:r>
            <a:r>
              <a:rPr lang="fr-FR" dirty="0" err="1"/>
              <a:t>S</a:t>
            </a:r>
            <a:r>
              <a:rPr lang="fr-FR" dirty="0" err="1" smtClean="0"/>
              <a:t>ketcher</a:t>
            </a:r>
            <a:r>
              <a:rPr lang="fr-FR" dirty="0" smtClean="0"/>
              <a:t> »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526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73165" y="364987"/>
            <a:ext cx="565766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b="1" dirty="0" smtClean="0"/>
              <a:t>5.4 L’utilisation </a:t>
            </a:r>
            <a:r>
              <a:rPr lang="fr-FR" b="1" dirty="0"/>
              <a:t>du </a:t>
            </a:r>
            <a:r>
              <a:rPr lang="fr-FR" b="1" dirty="0" smtClean="0"/>
              <a:t>référentiel XYZ</a:t>
            </a:r>
          </a:p>
          <a:p>
            <a:pPr marL="0" lvl="1"/>
            <a:endParaRPr lang="fr-FR" dirty="0"/>
          </a:p>
          <a:p>
            <a:pPr marL="342900" lvl="1" indent="-342900">
              <a:buAutoNum type="alphaLcParenR"/>
            </a:pPr>
            <a:r>
              <a:rPr lang="fr-FR" dirty="0" smtClean="0"/>
              <a:t>Dès sa création (ici utilisation de la primitive « cube additif ») la primitive est positionnée dans le référentiel XYZ par défaut sans y être « accroché » </a:t>
            </a:r>
          </a:p>
          <a:p>
            <a:pPr marL="342900" lvl="1" indent="-342900">
              <a:buAutoNum type="alphaLcParenR"/>
            </a:pPr>
            <a:endParaRPr lang="fr-FR" dirty="0"/>
          </a:p>
          <a:p>
            <a:pPr marL="342900" lvl="1" indent="-342900">
              <a:buAutoNum type="alphaLcParenR"/>
            </a:pPr>
            <a:endParaRPr lang="fr-FR" dirty="0" smtClean="0"/>
          </a:p>
          <a:p>
            <a:pPr marL="342900" lvl="1" indent="-342900">
              <a:buAutoNum type="alphaLcParenR"/>
            </a:pPr>
            <a:endParaRPr lang="fr-FR" dirty="0"/>
          </a:p>
          <a:p>
            <a:pPr marL="342900" lvl="1" indent="-342900">
              <a:buAutoNum type="alphaLcParenR"/>
            </a:pPr>
            <a:endParaRPr lang="fr-FR" dirty="0" smtClean="0"/>
          </a:p>
          <a:p>
            <a:pPr marL="342900" lvl="1" indent="-342900">
              <a:buAutoNum type="alphaLcParenR"/>
            </a:pPr>
            <a:endParaRPr lang="fr-FR" dirty="0"/>
          </a:p>
          <a:p>
            <a:pPr marL="342900" lvl="1" indent="-342900">
              <a:buAutoNum type="alphaLcParenR"/>
            </a:pPr>
            <a:endParaRPr lang="fr-FR" dirty="0" smtClean="0"/>
          </a:p>
          <a:p>
            <a:pPr marL="342900" lvl="1" indent="-342900">
              <a:buAutoNum type="alphaLcParenR"/>
            </a:pPr>
            <a:endParaRPr lang="fr-FR" dirty="0" smtClean="0"/>
          </a:p>
          <a:p>
            <a:pPr marL="342900" lvl="1" indent="-342900">
              <a:buAutoNum type="alphaLcParenR"/>
            </a:pPr>
            <a:r>
              <a:rPr lang="fr-FR" dirty="0" smtClean="0"/>
              <a:t>Pour modifier sa position, il est nécessaire au préalable « d’ accrocher » la primitive à un plan, un point, un axe </a:t>
            </a:r>
          </a:p>
          <a:p>
            <a:pPr marL="342900" lvl="1" indent="-342900">
              <a:buAutoNum type="alphaLcParenR"/>
            </a:pPr>
            <a:endParaRPr lang="fr-FR" dirty="0" smtClean="0"/>
          </a:p>
          <a:p>
            <a:pPr marL="342900" lvl="1" indent="-342900">
              <a:buAutoNum type="alphaLcParenR"/>
            </a:pPr>
            <a:r>
              <a:rPr lang="fr-FR" dirty="0" smtClean="0"/>
              <a:t>Une fois la primitive « accrochée », il est possible de modifier sa position dans l’espace 3D en saisissant la valeur de translation en X,Y,Z ou/et de rotation autour des axes X,Y,Z</a:t>
            </a:r>
            <a:endParaRPr lang="fr-FR" dirty="0"/>
          </a:p>
          <a:p>
            <a:r>
              <a:rPr lang="fr-FR" dirty="0" smtClean="0"/>
              <a:t> </a:t>
            </a:r>
          </a:p>
          <a:p>
            <a:r>
              <a:rPr lang="fr-FR" dirty="0" smtClean="0"/>
              <a:t>A noter que le positionnement pertinent dans le référentiel permet plus facilement l’usage de la transformation de symétrie, de répétition circulaire,…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622" y="373697"/>
            <a:ext cx="4929514" cy="299574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622" y="3855353"/>
            <a:ext cx="5004040" cy="273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5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01189" y="496389"/>
            <a:ext cx="6124177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fr-FR" sz="1600" dirty="0" smtClean="0"/>
              <a:t>5.5 La </a:t>
            </a:r>
            <a:r>
              <a:rPr lang="fr-FR" sz="1600" dirty="0"/>
              <a:t>gestion de l’apparence de </a:t>
            </a:r>
            <a:r>
              <a:rPr lang="fr-FR" sz="1600" dirty="0" smtClean="0"/>
              <a:t>l’objet (les principales représentations)</a:t>
            </a:r>
            <a:endParaRPr lang="fr-FR" sz="1600" dirty="0"/>
          </a:p>
          <a:p>
            <a:endParaRPr lang="fr-FR" dirty="0" smtClean="0"/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sz="1600" dirty="0" smtClean="0"/>
              <a:t>Représentation standard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r>
              <a:rPr lang="fr-FR" sz="1600" dirty="0" smtClean="0"/>
              <a:t>Représentation avec transparence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 smtClean="0"/>
          </a:p>
          <a:p>
            <a:pPr marL="285750" indent="-285750">
              <a:buFontTx/>
              <a:buChar char="-"/>
            </a:pPr>
            <a:r>
              <a:rPr lang="fr-FR" sz="1600" dirty="0" smtClean="0"/>
              <a:t>Représentation filaire</a:t>
            </a:r>
            <a:endParaRPr lang="fr-FR" sz="1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771" y="971083"/>
            <a:ext cx="1461849" cy="126711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771" y="2904326"/>
            <a:ext cx="1334206" cy="114943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4771" y="4719889"/>
            <a:ext cx="1424353" cy="125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4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83771" y="470262"/>
            <a:ext cx="5625737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sz="1600" dirty="0" smtClean="0"/>
              <a:t>5.6 Création </a:t>
            </a:r>
            <a:r>
              <a:rPr lang="fr-FR" sz="1600" dirty="0"/>
              <a:t>d’un objet ou d’un ensemble d’objet</a:t>
            </a:r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smtClean="0"/>
              <a:t>Un objet est un ensemble de primitives (addition, soustraction, transformation,…) rassemblées au sein d’un « corps » (ou « Body »)</a:t>
            </a:r>
          </a:p>
          <a:p>
            <a:r>
              <a:rPr lang="fr-FR" dirty="0" smtClean="0"/>
              <a:t> </a:t>
            </a:r>
          </a:p>
          <a:p>
            <a:r>
              <a:rPr lang="fr-FR" dirty="0" smtClean="0"/>
              <a:t>Exemple : Le corps 01 est constitué d’un cube auquel j’ai soustrait trois cylindres sur les 3 axes</a:t>
            </a:r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FF0000"/>
                </a:solidFill>
              </a:rPr>
              <a:t>Au sein d’un seul « corps », les primitives sont obligatoirement en </a:t>
            </a:r>
            <a:r>
              <a:rPr lang="fr-FR" b="1" u="sng" dirty="0" smtClean="0">
                <a:solidFill>
                  <a:srgbClr val="FF0000"/>
                </a:solidFill>
              </a:rPr>
              <a:t>intersection ou en contact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 smtClean="0"/>
              <a:t>Un « groupe » est constitué de plusieurs « corps » qui peuvent être liées entre eux (contact) ou pas</a:t>
            </a:r>
          </a:p>
          <a:p>
            <a:pPr marL="285750" indent="-285750">
              <a:buFontTx/>
              <a:buChar char="-"/>
            </a:pPr>
            <a:endParaRPr lang="fr-FR" dirty="0" smtClean="0"/>
          </a:p>
          <a:p>
            <a:r>
              <a:rPr lang="fr-FR" dirty="0"/>
              <a:t> </a:t>
            </a:r>
            <a:r>
              <a:rPr lang="fr-FR" dirty="0" smtClean="0"/>
              <a:t>Exemple du corps 02 constitué d’un tore sans aucun contact/intersection avec le corps 01</a:t>
            </a:r>
            <a:endParaRPr lang="fr-FR" dirty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776" y="784470"/>
            <a:ext cx="5326084" cy="248012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411" y="3772945"/>
            <a:ext cx="5187489" cy="261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4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44732" y="278674"/>
            <a:ext cx="103632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Objectif de l’atelier sur l’année 2023-2024</a:t>
            </a:r>
          </a:p>
          <a:p>
            <a:pPr>
              <a:lnSpc>
                <a:spcPct val="200000"/>
              </a:lnSpc>
            </a:pPr>
            <a:r>
              <a:rPr lang="fr-FR" dirty="0" smtClean="0"/>
              <a:t>Être capable :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fr-FR" dirty="0" smtClean="0"/>
              <a:t>De réaliser en 3D des pièces fonctionnelles à partir des différentes capabilités de FREECAD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fr-FR" dirty="0" smtClean="0"/>
              <a:t>De faire en sorte que la pièce conçue soit imprimable et avec le meilleur rendu final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fr-FR" dirty="0" smtClean="0"/>
              <a:t>D’intégrer quelques notions sur les aspects résistance des matériaux, propre à l’impression 3D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fr-FR" dirty="0" smtClean="0"/>
              <a:t>D’exporter la conception dans le « trancheur » et de régler les paramètres pour optimiser l’impression</a:t>
            </a:r>
          </a:p>
          <a:p>
            <a:pPr>
              <a:lnSpc>
                <a:spcPct val="200000"/>
              </a:lnSpc>
            </a:pPr>
            <a:r>
              <a:rPr lang="fr-FR" dirty="0" smtClean="0"/>
              <a:t>Prérequis :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Un ordinateur portable sous linux, </a:t>
            </a:r>
            <a:r>
              <a:rPr lang="fr-FR" dirty="0" err="1" smtClean="0"/>
              <a:t>MACos</a:t>
            </a:r>
            <a:r>
              <a:rPr lang="fr-FR" dirty="0" smtClean="0"/>
              <a:t> ou  </a:t>
            </a:r>
            <a:r>
              <a:rPr lang="fr-FR" b="1" dirty="0" smtClean="0"/>
              <a:t>Windows</a:t>
            </a:r>
            <a:r>
              <a:rPr lang="fr-FR" dirty="0" smtClean="0"/>
              <a:t> (équivalent </a:t>
            </a:r>
            <a:r>
              <a:rPr lang="fr-FR" dirty="0" err="1" smtClean="0"/>
              <a:t>core</a:t>
            </a:r>
            <a:r>
              <a:rPr lang="fr-FR" dirty="0" smtClean="0"/>
              <a:t> I5 avec 4Go </a:t>
            </a:r>
            <a:r>
              <a:rPr lang="fr-FR" dirty="0" smtClean="0"/>
              <a:t>minimum</a:t>
            </a:r>
            <a:r>
              <a:rPr lang="fr-FR" dirty="0" smtClean="0"/>
              <a:t> </a:t>
            </a:r>
            <a:r>
              <a:rPr lang="fr-FR" dirty="0"/>
              <a:t>- </a:t>
            </a:r>
            <a:r>
              <a:rPr lang="fr-FR" dirty="0" smtClean="0"/>
              <a:t>ou mieux I7 et 8 Go) avec un écran de 15’’ minimum et une </a:t>
            </a:r>
            <a:r>
              <a:rPr lang="fr-FR" b="1" dirty="0" smtClean="0"/>
              <a:t>souris (indispensable)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La version 0.21.1 de FREECAD (voir slide 4) 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La version 2.6.1 de Prusa Slicer (voir slide 4)</a:t>
            </a:r>
          </a:p>
        </p:txBody>
      </p:sp>
    </p:spTree>
    <p:extLst>
      <p:ext uri="{BB962C8B-B14F-4D97-AF65-F5344CB8AC3E}">
        <p14:creationId xmlns:p14="http://schemas.microsoft.com/office/powerpoint/2010/main" val="240076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79269" y="574766"/>
            <a:ext cx="113646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prochain atelier du 11 novembre :</a:t>
            </a:r>
          </a:p>
          <a:p>
            <a:endParaRPr lang="fr-FR" dirty="0"/>
          </a:p>
          <a:p>
            <a:r>
              <a:rPr lang="fr-FR" dirty="0" smtClean="0"/>
              <a:t>Mise en pratique =&gt; réalisation d’un objet avec deux méthodes 1) primitives additive et soustractives versus 2) </a:t>
            </a:r>
            <a:r>
              <a:rPr lang="fr-FR" dirty="0"/>
              <a:t>S</a:t>
            </a:r>
            <a:r>
              <a:rPr lang="fr-FR" dirty="0" smtClean="0"/>
              <a:t>ketcher</a:t>
            </a:r>
          </a:p>
          <a:p>
            <a:endParaRPr lang="fr-FR" dirty="0"/>
          </a:p>
          <a:p>
            <a:r>
              <a:rPr lang="fr-FR" dirty="0" smtClean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6672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18012" y="240727"/>
            <a:ext cx="11329851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Atelier du 7 octobre 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fr-FR" sz="1600" dirty="0" smtClean="0">
                <a:effectLst/>
              </a:rPr>
              <a:t>Tour de table des participants (expérience et attente de l’atelier)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fr-FR" sz="1600" dirty="0" smtClean="0">
                <a:effectLst/>
              </a:rPr>
              <a:t>Point sur installation de FREECAD / </a:t>
            </a:r>
            <a:r>
              <a:rPr lang="fr-FR" sz="1600" dirty="0" smtClean="0"/>
              <a:t>PRUSASLICER</a:t>
            </a:r>
            <a:r>
              <a:rPr lang="fr-FR" sz="1600" dirty="0" smtClean="0">
                <a:effectLst/>
              </a:rPr>
              <a:t> des </a:t>
            </a:r>
            <a:r>
              <a:rPr lang="fr-FR" sz="1600" dirty="0" smtClean="0">
                <a:effectLst/>
              </a:rPr>
              <a:t>participants (qui a déjà une imprimante 3D ?)</a:t>
            </a:r>
            <a:endParaRPr lang="fr-FR" sz="1600" dirty="0" smtClean="0">
              <a:effectLst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fr-FR" sz="1600" dirty="0" smtClean="0">
                <a:effectLst/>
              </a:rPr>
              <a:t>De la conception 3D à l’impression 3D =&gt; illustration avec </a:t>
            </a:r>
            <a:r>
              <a:rPr lang="fr-FR" sz="1600" dirty="0" smtClean="0"/>
              <a:t>quelques</a:t>
            </a:r>
            <a:r>
              <a:rPr lang="fr-FR" sz="1600" dirty="0" smtClean="0">
                <a:effectLst/>
              </a:rPr>
              <a:t> exemples concrets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fr-FR" sz="1600" dirty="0" smtClean="0">
                <a:effectLst/>
              </a:rPr>
              <a:t>Bonnes pratiques pour concevoir dans le but d’imprimer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 smtClean="0">
                <a:effectLst/>
              </a:rPr>
              <a:t>Le croquis préalable avec les dimensions essentielles de la pièce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 smtClean="0"/>
              <a:t>Le choix du nb de pièces à la conception</a:t>
            </a:r>
            <a:endParaRPr lang="fr-FR" sz="1600" dirty="0" smtClean="0">
              <a:effectLst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 smtClean="0">
                <a:effectLst/>
              </a:rPr>
              <a:t>Les contraintes structurelles liées à l’impression 3D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fr-FR" sz="1600" dirty="0" smtClean="0">
                <a:effectLst/>
              </a:rPr>
              <a:t>L’environnement de travail de FREECAD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 smtClean="0">
                <a:effectLst/>
              </a:rPr>
              <a:t>Les différentes zones de l’écran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 smtClean="0"/>
              <a:t>Les principales primitives de l’atelier « Part Design »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 smtClean="0"/>
              <a:t>Aperçu de l’atelier « </a:t>
            </a:r>
            <a:r>
              <a:rPr lang="fr-FR" sz="1600" dirty="0" err="1" smtClean="0"/>
              <a:t>Sketcher</a:t>
            </a:r>
            <a:r>
              <a:rPr lang="fr-FR" sz="1600" dirty="0" smtClean="0"/>
              <a:t> » </a:t>
            </a:r>
            <a:endParaRPr lang="fr-FR" sz="1600" dirty="0" smtClean="0">
              <a:effectLst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/>
              <a:t>U</a:t>
            </a:r>
            <a:r>
              <a:rPr lang="fr-FR" sz="1600" dirty="0" smtClean="0">
                <a:effectLst/>
              </a:rPr>
              <a:t>tilisation du référentiel </a:t>
            </a:r>
            <a:r>
              <a:rPr lang="fr-FR" sz="1600" dirty="0" err="1" smtClean="0">
                <a:effectLst/>
              </a:rPr>
              <a:t>xyz</a:t>
            </a:r>
            <a:endParaRPr lang="fr-FR" sz="1600" dirty="0" smtClean="0">
              <a:effectLst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/>
              <a:t>G</a:t>
            </a:r>
            <a:r>
              <a:rPr lang="fr-FR" sz="1600" dirty="0" smtClean="0">
                <a:effectLst/>
              </a:rPr>
              <a:t>estion de l’apparence de l’objet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1600" dirty="0"/>
              <a:t>C</a:t>
            </a:r>
            <a:r>
              <a:rPr lang="fr-FR" sz="1600" dirty="0" smtClean="0">
                <a:effectLst/>
              </a:rPr>
              <a:t>réation d’un objet ou d’un ensemble d’objet</a:t>
            </a:r>
          </a:p>
          <a:p>
            <a:r>
              <a:rPr lang="fr-FR" dirty="0" smtClean="0">
                <a:effectLst/>
              </a:rPr>
              <a:t/>
            </a:r>
            <a:br>
              <a:rPr lang="fr-FR" dirty="0" smtClean="0">
                <a:effectLst/>
              </a:rPr>
            </a:br>
            <a:r>
              <a:rPr lang="fr-FR" sz="1600" dirty="0" smtClean="0">
                <a:effectLst/>
              </a:rPr>
              <a:t>6) le premier pas ensemble dans l’atelier « Part Design » 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18012" y="6409508"/>
            <a:ext cx="11138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* Atelier FREECAD = ensemble de fonctions rassemblées pour un objectif cohérent : concevoir en 3D, faire une mise en plan, préparer l’usinage CNC,…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64845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984069" y="357052"/>
            <a:ext cx="5231369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Installation de FREECAD 0.21.1 :</a:t>
            </a:r>
          </a:p>
          <a:p>
            <a:r>
              <a:rPr lang="fr-FR" dirty="0" smtClean="0">
                <a:hlinkClick r:id="rId2"/>
              </a:rPr>
              <a:t>https://www.freecadweb.org/downloads.php?lang=fr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r>
              <a:rPr lang="fr-FR" dirty="0" smtClean="0"/>
              <a:t>Doc de FREECAD</a:t>
            </a:r>
          </a:p>
          <a:p>
            <a:r>
              <a:rPr lang="fr-FR" dirty="0" smtClean="0">
                <a:hlinkClick r:id="rId3"/>
              </a:rPr>
              <a:t>https</a:t>
            </a:r>
            <a:r>
              <a:rPr lang="fr-FR" dirty="0">
                <a:hlinkClick r:id="rId3"/>
              </a:rPr>
              <a:t>://</a:t>
            </a:r>
            <a:r>
              <a:rPr lang="fr-FR" dirty="0" smtClean="0">
                <a:hlinkClick r:id="rId3"/>
              </a:rPr>
              <a:t>wiki.freecadweb.org/Download/fr</a:t>
            </a:r>
            <a:r>
              <a:rPr lang="fr-FR" dirty="0" smtClean="0"/>
              <a:t> </a:t>
            </a:r>
          </a:p>
          <a:p>
            <a:endParaRPr lang="fr-FR" dirty="0" smtClean="0"/>
          </a:p>
          <a:p>
            <a:r>
              <a:rPr lang="fr-FR" dirty="0" smtClean="0"/>
              <a:t>Installation de PRUSA SLICER 2.6.1 :</a:t>
            </a:r>
          </a:p>
          <a:p>
            <a:r>
              <a:rPr lang="fr-FR" dirty="0"/>
              <a:t>https://www.prusa3d.com/fr/page/prusaslicer_424/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768" y="4050371"/>
            <a:ext cx="4161696" cy="234095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768" y="985665"/>
            <a:ext cx="2839740" cy="159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92479" y="557349"/>
            <a:ext cx="106592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Exemples concret de la conception à l’impression :</a:t>
            </a:r>
          </a:p>
          <a:p>
            <a:endParaRPr lang="fr-FR" dirty="0"/>
          </a:p>
          <a:p>
            <a:pPr marL="342900" indent="-342900">
              <a:buFont typeface="+mj-lt"/>
              <a:buAutoNum type="arabicParenR"/>
            </a:pPr>
            <a:r>
              <a:rPr lang="fr-FR" dirty="0" smtClean="0"/>
              <a:t> Guide de scie circulaire</a:t>
            </a:r>
          </a:p>
          <a:p>
            <a:pPr marL="342900" indent="-342900">
              <a:buFont typeface="+mj-lt"/>
              <a:buAutoNum type="arabicParenR"/>
            </a:pPr>
            <a:endParaRPr lang="fr-FR" dirty="0" smtClean="0"/>
          </a:p>
          <a:p>
            <a:pPr marL="342900" indent="-342900">
              <a:buFont typeface="+mj-lt"/>
              <a:buAutoNum type="arabicParenR"/>
            </a:pPr>
            <a:endParaRPr lang="fr-FR" dirty="0"/>
          </a:p>
          <a:p>
            <a:pPr marL="342900" indent="-342900">
              <a:buFont typeface="+mj-lt"/>
              <a:buAutoNum type="arabicParenR"/>
            </a:pPr>
            <a:endParaRPr lang="fr-FR" dirty="0"/>
          </a:p>
          <a:p>
            <a:pPr marL="342900" indent="-342900">
              <a:buFont typeface="+mj-lt"/>
              <a:buAutoNum type="arabicParenR"/>
            </a:pPr>
            <a:endParaRPr lang="fr-FR" dirty="0" smtClean="0"/>
          </a:p>
          <a:p>
            <a:pPr marL="342900" indent="-342900">
              <a:buFont typeface="+mj-lt"/>
              <a:buAutoNum type="arabicParenR"/>
            </a:pPr>
            <a:endParaRPr lang="fr-FR" dirty="0"/>
          </a:p>
          <a:p>
            <a:pPr marL="342900" indent="-342900">
              <a:buFont typeface="+mj-lt"/>
              <a:buAutoNum type="arabicParenR"/>
            </a:pPr>
            <a:endParaRPr lang="fr-FR" dirty="0" smtClean="0"/>
          </a:p>
          <a:p>
            <a:pPr marL="342900" indent="-342900">
              <a:buFont typeface="+mj-lt"/>
              <a:buAutoNum type="arabicParenR"/>
            </a:pPr>
            <a:endParaRPr lang="fr-FR" dirty="0" smtClean="0"/>
          </a:p>
          <a:p>
            <a:pPr marL="342900" indent="-342900">
              <a:buFont typeface="+mj-lt"/>
              <a:buAutoNum type="arabicParenR"/>
            </a:pPr>
            <a:endParaRPr lang="fr-FR" dirty="0"/>
          </a:p>
          <a:p>
            <a:pPr marL="342900" indent="-342900">
              <a:buFont typeface="+mj-lt"/>
              <a:buAutoNum type="arabicParenR"/>
            </a:pPr>
            <a:r>
              <a:rPr lang="fr-FR" dirty="0" smtClean="0"/>
              <a:t>Sortie aspirateur de la CNC d’usinage des circuits imprimés</a:t>
            </a:r>
          </a:p>
          <a:p>
            <a:pPr marL="342900" indent="-342900">
              <a:buFont typeface="+mj-lt"/>
              <a:buAutoNum type="arabicParenR"/>
            </a:pPr>
            <a:endParaRPr lang="fr-FR" dirty="0"/>
          </a:p>
          <a:p>
            <a:pPr marL="342900" indent="-342900">
              <a:buFont typeface="+mj-lt"/>
              <a:buAutoNum type="arabicParenR"/>
            </a:pPr>
            <a:endParaRPr lang="fr-FR" dirty="0" smtClean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627" y="1559604"/>
            <a:ext cx="1807656" cy="192382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014" y="1559603"/>
            <a:ext cx="2696015" cy="192382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627" y="4119154"/>
            <a:ext cx="2079353" cy="147486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3637" y="4164459"/>
            <a:ext cx="1868771" cy="146159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4069" y="4039330"/>
            <a:ext cx="2423821" cy="26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9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038" y="1210492"/>
            <a:ext cx="4673564" cy="473142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665043" y="322217"/>
            <a:ext cx="2747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Des ensembles complexes :</a:t>
            </a:r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115" y="1210492"/>
            <a:ext cx="7093645" cy="473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1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39932" y="235131"/>
            <a:ext cx="9710057" cy="7163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4 - Les bonnes pratiques pour : </a:t>
            </a:r>
          </a:p>
          <a:p>
            <a:pPr marL="514350" indent="-514350">
              <a:buFont typeface="+mj-lt"/>
              <a:buAutoNum type="romanUcPeriod"/>
            </a:pPr>
            <a:r>
              <a:rPr lang="fr-FR" sz="2000" b="1" dirty="0" smtClean="0"/>
              <a:t>concevoir</a:t>
            </a:r>
            <a:endParaRPr lang="fr-FR" dirty="0"/>
          </a:p>
          <a:p>
            <a:pPr marL="0" lvl="1"/>
            <a:endParaRPr lang="fr-FR" sz="1050" dirty="0" smtClean="0"/>
          </a:p>
          <a:p>
            <a:pPr marL="0" lvl="1"/>
            <a:r>
              <a:rPr lang="fr-FR" sz="1600" dirty="0" smtClean="0"/>
              <a:t>Toujours faire un</a:t>
            </a:r>
            <a:r>
              <a:rPr lang="fr-FR" sz="1600" dirty="0" smtClean="0">
                <a:effectLst/>
              </a:rPr>
              <a:t> croquis 2D coté </a:t>
            </a:r>
            <a:r>
              <a:rPr lang="fr-FR" sz="1600" b="1" dirty="0" smtClean="0">
                <a:effectLst/>
              </a:rPr>
              <a:t>le plus complet possible </a:t>
            </a:r>
            <a:r>
              <a:rPr lang="fr-FR" sz="1600" dirty="0" smtClean="0">
                <a:effectLst/>
              </a:rPr>
              <a:t>de la pièce à réaliser pour :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 smtClean="0"/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Aider à la réflexion et concrétiser l’objet ou l’ensemble d’objet (ne pas partir d’une feuille blanche en 3D)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Fixer le maximum de dimensions de la pièce à réaliser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Fiabiliser les interfaces de l’objet avec son </a:t>
            </a:r>
            <a:r>
              <a:rPr lang="fr-FR" sz="1600" dirty="0"/>
              <a:t>environnement(un réglet, un pied à coulisse et une équerre à écran digital sont bien </a:t>
            </a:r>
            <a:r>
              <a:rPr lang="fr-FR" sz="1600" dirty="0" smtClean="0"/>
              <a:t>pratiques pour des mesures précises)</a:t>
            </a:r>
          </a:p>
          <a:p>
            <a:pPr marL="342900" lvl="1" indent="-342900">
              <a:buFont typeface="+mj-lt"/>
              <a:buAutoNum type="arabicParenR"/>
            </a:pPr>
            <a:endParaRPr lang="fr-FR" sz="900" b="1" dirty="0" smtClean="0"/>
          </a:p>
          <a:p>
            <a:pPr marL="400050" lvl="1" indent="-400050">
              <a:buFont typeface="+mj-lt"/>
              <a:buAutoNum type="romanUcPeriod" startAt="2"/>
            </a:pPr>
            <a:r>
              <a:rPr lang="fr-FR" sz="2000" b="1" dirty="0" smtClean="0"/>
              <a:t>Imprimer</a:t>
            </a:r>
            <a:r>
              <a:rPr lang="fr-FR" sz="1600" b="1" dirty="0" smtClean="0"/>
              <a:t> </a:t>
            </a:r>
          </a:p>
          <a:p>
            <a:pPr marL="400050" lvl="1" indent="-400050">
              <a:buFont typeface="+mj-lt"/>
              <a:buAutoNum type="romanUcPeriod" startAt="2"/>
            </a:pPr>
            <a:endParaRPr lang="fr-FR" sz="1000" b="1" dirty="0"/>
          </a:p>
          <a:p>
            <a:pPr marL="342900" lvl="1" indent="-342900">
              <a:buFont typeface="+mj-lt"/>
              <a:buAutoNum type="arabicParenR"/>
            </a:pPr>
            <a:r>
              <a:rPr lang="fr-FR" sz="1600" dirty="0" smtClean="0"/>
              <a:t>Identifier dès le départ la face qui sera en contact avec le plateau pour générer des formes compatibles en CAO et garder à l’esprit ce choix pendant toute la phase de conception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 smtClean="0"/>
          </a:p>
          <a:p>
            <a:pPr marL="342900" lvl="1" indent="-342900">
              <a:buFont typeface="+mj-lt"/>
              <a:buAutoNum type="arabicParenR"/>
            </a:pPr>
            <a:r>
              <a:rPr lang="fr-FR" sz="1600" dirty="0" smtClean="0"/>
              <a:t>Déterminer le nb de pièces pour optimiser l’impression et réduire les supports (qui nécessitent du nettoyage et ponçage en post-traitement)</a:t>
            </a:r>
          </a:p>
          <a:p>
            <a:pPr marL="342900" lvl="1" indent="-342900">
              <a:buFont typeface="+mj-lt"/>
              <a:buAutoNum type="arabicParenR"/>
            </a:pPr>
            <a:endParaRPr lang="fr-FR" sz="1600" dirty="0" smtClean="0"/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Une assemblage par collage est possible (</a:t>
            </a:r>
            <a:r>
              <a:rPr lang="fr-FR" sz="1600" dirty="0" err="1" smtClean="0"/>
              <a:t>cf</a:t>
            </a:r>
            <a:r>
              <a:rPr lang="fr-FR" sz="1600" dirty="0" smtClean="0"/>
              <a:t> cyanoacrylate/</a:t>
            </a:r>
            <a:r>
              <a:rPr lang="fr-FR" sz="1600" dirty="0"/>
              <a:t>E</a:t>
            </a:r>
            <a:r>
              <a:rPr lang="fr-FR" sz="1600" dirty="0" smtClean="0"/>
              <a:t>poxy pour du PLA, PETG)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L’utilisation de vis à bois permet de faire des assemblages solides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L’utilisation d’insert métallique (écrou) et de vis </a:t>
            </a:r>
            <a:r>
              <a:rPr lang="fr-FR" sz="1600" dirty="0" err="1" smtClean="0"/>
              <a:t>Mx</a:t>
            </a:r>
            <a:r>
              <a:rPr lang="fr-FR" sz="1600" dirty="0" smtClean="0"/>
              <a:t> est une solution classique pour les assemblages de pièces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/>
          </a:p>
          <a:p>
            <a:pPr marL="342900" lvl="1" indent="-342900">
              <a:buFont typeface="+mj-lt"/>
              <a:buAutoNum type="arabicParenR"/>
            </a:pPr>
            <a:r>
              <a:rPr lang="fr-FR" sz="1600" dirty="0" smtClean="0"/>
              <a:t>Optimiser les formes 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/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Les « plafonds » de type « voute arrondie » permettent de réduire de manière importante les supports</a:t>
            </a:r>
          </a:p>
          <a:p>
            <a:pPr marL="0" lvl="1"/>
            <a:endParaRPr lang="fr-FR" sz="1600" dirty="0" smtClean="0">
              <a:effectLst/>
            </a:endParaRPr>
          </a:p>
          <a:p>
            <a:pPr marL="342900" lvl="1" indent="-342900">
              <a:buAutoNum type="arabicParenR"/>
            </a:pPr>
            <a:endParaRPr lang="fr-FR" sz="1600" dirty="0" smtClean="0">
              <a:effectLst/>
            </a:endParaRP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3474" y="5565038"/>
            <a:ext cx="1881143" cy="11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0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83474" y="313509"/>
            <a:ext cx="110860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4 - Les bonnes pratiques pour concevoir pour imprimer (suite)</a:t>
            </a:r>
          </a:p>
          <a:p>
            <a:endParaRPr lang="fr-FR" dirty="0"/>
          </a:p>
          <a:p>
            <a:pPr marL="342900" lvl="1" indent="-342900">
              <a:buFontTx/>
              <a:buAutoNum type="arabicParenR" startAt="4"/>
            </a:pPr>
            <a:r>
              <a:rPr lang="fr-FR" sz="1600" dirty="0"/>
              <a:t>Les contraintes structurelles liées à l’impression 3D</a:t>
            </a:r>
          </a:p>
          <a:p>
            <a:pPr marL="342900" lvl="1" indent="-342900">
              <a:buFont typeface="Wingdings" panose="05000000000000000000" pitchFamily="2" charset="2"/>
              <a:buChar char="ü"/>
            </a:pPr>
            <a:endParaRPr lang="fr-FR" sz="1600" dirty="0" smtClean="0">
              <a:effectLst/>
            </a:endParaRPr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Concevoir la pièce pour pouvoir aligner les « fibres » dans le sens de la sollicitation à la flexion/traction/torsion à l’impression. La résistance de l’adhésion inter couches est bien plus faible que celle du « fils » d’impression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>
              <a:effectLst/>
            </a:endParaRPr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Intégrer un ou plusieurs inserts métalliques pour augmenter la résistance (tube, rond, tige filetée,…) si nécessaire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/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Un rayon de raccordement permet de renforcer la résistance des parties saillantes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/>
          </a:p>
          <a:p>
            <a:pPr marL="800100" lvl="2" indent="-342900">
              <a:buFont typeface="Wingdings" panose="05000000000000000000" pitchFamily="2" charset="2"/>
              <a:buChar char="ü"/>
            </a:pPr>
            <a:r>
              <a:rPr lang="fr-FR" sz="1600" dirty="0" smtClean="0"/>
              <a:t>Privilégier la fluidité (esthétique) des formes : garantie souvent une résistance optimum</a:t>
            </a: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>
              <a:effectLst/>
            </a:endParaRPr>
          </a:p>
          <a:p>
            <a:pPr marL="800100" lvl="2" indent="-342900">
              <a:buFont typeface="Wingdings" panose="05000000000000000000" pitchFamily="2" charset="2"/>
              <a:buChar char="ü"/>
            </a:pPr>
            <a:endParaRPr lang="fr-FR" sz="1600" dirty="0" smtClean="0">
              <a:effectLst/>
            </a:endParaRPr>
          </a:p>
          <a:p>
            <a:pPr marL="342900" lvl="1" indent="-342900">
              <a:buAutoNum type="arabicParenR" startAt="4"/>
            </a:pPr>
            <a:endParaRPr lang="fr-FR" sz="1600" dirty="0" smtClean="0"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498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07" y="580500"/>
            <a:ext cx="11315197" cy="6058345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627018" y="174172"/>
            <a:ext cx="10990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5-Les 4 principales Zones </a:t>
            </a:r>
            <a:r>
              <a:rPr lang="fr-FR" dirty="0"/>
              <a:t>de travail de </a:t>
            </a:r>
            <a:r>
              <a:rPr lang="fr-FR" dirty="0" smtClean="0"/>
              <a:t>FREECAD (atelier« Part Design »)</a:t>
            </a:r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212046" y="4437018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 smtClean="0"/>
              <a:t>1</a:t>
            </a:r>
            <a:endParaRPr lang="fr-FR" sz="48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10760891" y="109750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/>
              <a:t>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840411" y="3334043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/>
              <a:t>3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460839" y="6027003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 smtClean="0"/>
              <a:t>4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0454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14514</TotalTime>
  <Words>865</Words>
  <Application>Microsoft Office PowerPoint</Application>
  <PresentationFormat>Grand écran</PresentationFormat>
  <Paragraphs>229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Thème Office</vt:lpstr>
      <vt:lpstr>CREPP 2023-2024   De la conception 3D à l’impression 3D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michel tanguy</dc:creator>
  <cp:lastModifiedBy>michel tanguy</cp:lastModifiedBy>
  <cp:revision>111</cp:revision>
  <cp:lastPrinted>2023-10-07T08:14:28Z</cp:lastPrinted>
  <dcterms:created xsi:type="dcterms:W3CDTF">2021-09-13T19:54:02Z</dcterms:created>
  <dcterms:modified xsi:type="dcterms:W3CDTF">2023-10-10T10:13:41Z</dcterms:modified>
</cp:coreProperties>
</file>